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  <p:sldMasterId id="214748366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10058400" cx="7772400"/>
  <p:notesSz cx="6858000" cy="9144000"/>
  <p:embeddedFontLst>
    <p:embeddedFont>
      <p:font typeface="Google Sans SemiBold"/>
      <p:regular r:id="rId14"/>
      <p:bold r:id="rId15"/>
      <p:italic r:id="rId16"/>
      <p:boldItalic r:id="rId17"/>
    </p:embeddedFont>
    <p:embeddedFont>
      <p:font typeface="Roboto"/>
      <p:regular r:id="rId18"/>
      <p:bold r:id="rId19"/>
      <p:italic r:id="rId20"/>
      <p:boldItalic r:id="rId21"/>
    </p:embeddedFont>
    <p:embeddedFont>
      <p:font typeface="PT Sans Narrow"/>
      <p:regular r:id="rId22"/>
      <p:bold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Google Sans"/>
      <p:regular r:id="rId28"/>
      <p:bold r:id="rId29"/>
      <p:italic r:id="rId30"/>
      <p:boldItalic r:id="rId31"/>
    </p:embeddedFont>
    <p:embeddedFont>
      <p:font typeface="Work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PTSansNarrow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Lato-regular.fntdata"/><Relationship Id="rId23" Type="http://schemas.openxmlformats.org/officeDocument/2006/relationships/font" Target="fonts/PTSansNarrow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GoogleSans-regular.fntdata"/><Relationship Id="rId27" Type="http://schemas.openxmlformats.org/officeDocument/2006/relationships/font" Target="fonts/Lato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GoogleSans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GoogleSans-boldItalic.fntdata"/><Relationship Id="rId30" Type="http://schemas.openxmlformats.org/officeDocument/2006/relationships/font" Target="fonts/GoogleSans-italic.fntdata"/><Relationship Id="rId11" Type="http://schemas.openxmlformats.org/officeDocument/2006/relationships/slide" Target="slides/slide5.xml"/><Relationship Id="rId33" Type="http://schemas.openxmlformats.org/officeDocument/2006/relationships/font" Target="fonts/WorkSans-bold.fntdata"/><Relationship Id="rId10" Type="http://schemas.openxmlformats.org/officeDocument/2006/relationships/slide" Target="slides/slide4.xml"/><Relationship Id="rId32" Type="http://schemas.openxmlformats.org/officeDocument/2006/relationships/font" Target="fonts/WorkSans-regular.fntdata"/><Relationship Id="rId13" Type="http://schemas.openxmlformats.org/officeDocument/2006/relationships/slide" Target="slides/slide7.xml"/><Relationship Id="rId35" Type="http://schemas.openxmlformats.org/officeDocument/2006/relationships/font" Target="fonts/WorkSans-boldItalic.fntdata"/><Relationship Id="rId12" Type="http://schemas.openxmlformats.org/officeDocument/2006/relationships/slide" Target="slides/slide6.xml"/><Relationship Id="rId34" Type="http://schemas.openxmlformats.org/officeDocument/2006/relationships/font" Target="fonts/WorkSans-italic.fntdata"/><Relationship Id="rId15" Type="http://schemas.openxmlformats.org/officeDocument/2006/relationships/font" Target="fonts/GoogleSansSemiBold-bold.fntdata"/><Relationship Id="rId14" Type="http://schemas.openxmlformats.org/officeDocument/2006/relationships/font" Target="fonts/GoogleSansSemiBold-regular.fntdata"/><Relationship Id="rId17" Type="http://schemas.openxmlformats.org/officeDocument/2006/relationships/font" Target="fonts/GoogleSansSemiBold-boldItalic.fntdata"/><Relationship Id="rId16" Type="http://schemas.openxmlformats.org/officeDocument/2006/relationships/font" Target="fonts/GoogleSansSemiBold-italic.fntdata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1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e3a6309cc6_3_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e3a6309cc6_3_322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e3a6309cc6_3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1e3a6309cc6_3_329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1e3a6309cc6_3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e3a6309cc6_3_334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e3a6309cc6_3_3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e3a6309cc6_3_338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1e3a6309cc6_3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1e3a6309cc6_3_343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1e3a6309cc6_3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">
  <p:cSld name="CUSTOM_1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5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rgbClr val="B7B7B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fmla="val 50000" name="adj"/>
              </a:avLst>
            </a:prstGeom>
            <a:solidFill>
              <a:srgbClr val="999999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6">
  <p:cSld name="CUSTOM_2_2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chemeClr val="l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FFF00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38761D"/>
            </a:solidFill>
            <a:ln cap="flat" cmpd="sng" w="9525">
              <a:solidFill>
                <a:srgbClr val="99999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2" name="Google Shape;292;p10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7" name="Google Shape;297;p11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Layout" Target="../slideLayouts/slideLayout8.xml"/><Relationship Id="rId3" Type="http://schemas.openxmlformats.org/officeDocument/2006/relationships/slideLayout" Target="../slideLayouts/slideLayout9.xml"/><Relationship Id="rId4" Type="http://schemas.openxmlformats.org/officeDocument/2006/relationships/slideLayout" Target="../slideLayouts/slideLayout10.xml"/><Relationship Id="rId5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3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3" name="Google Shape;193;p8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194" name="Google Shape;194;p8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428625" y="4256675"/>
            <a:ext cx="70770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latin typeface="Google Sans"/>
                <a:ea typeface="Google Sans"/>
                <a:cs typeface="Google Sans"/>
                <a:sym typeface="Google Sans"/>
              </a:rPr>
              <a:t>Executive summary templates</a:t>
            </a:r>
            <a:endParaRPr b="1" sz="34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428625" y="4866275"/>
            <a:ext cx="7077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Google Sans"/>
                <a:ea typeface="Google Sans"/>
                <a:cs typeface="Google Sans"/>
                <a:sym typeface="Google Sans"/>
              </a:rPr>
              <a:t>Use the Layout dropdown menu to select a template or build your own using these layouts as inspiration. </a:t>
            </a:r>
            <a:endParaRPr sz="2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21" name="Google Shape;421;p17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22" name="Google Shape;422;p17"/>
          <p:cNvSpPr/>
          <p:nvPr>
            <p:ph idx="2" type="pic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</p:spPr>
      </p:sp>
      <p:sp>
        <p:nvSpPr>
          <p:cNvPr id="423" name="Google Shape;423;p17"/>
          <p:cNvSpPr txBox="1"/>
          <p:nvPr/>
        </p:nvSpPr>
        <p:spPr>
          <a:xfrm>
            <a:off x="4583375" y="595602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8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2" name="Google Shape;432;p18"/>
          <p:cNvSpPr txBox="1"/>
          <p:nvPr/>
        </p:nvSpPr>
        <p:spPr>
          <a:xfrm>
            <a:off x="3552100" y="405277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33" name="Google Shape;433;p18"/>
          <p:cNvGrpSpPr/>
          <p:nvPr/>
        </p:nvGrpSpPr>
        <p:grpSpPr>
          <a:xfrm>
            <a:off x="176650" y="131675"/>
            <a:ext cx="5190000" cy="771300"/>
            <a:chOff x="188700" y="665125"/>
            <a:chExt cx="5190000" cy="771300"/>
          </a:xfrm>
        </p:grpSpPr>
        <p:sp>
          <p:nvSpPr>
            <p:cNvPr id="434" name="Google Shape;434;p18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 lnSpcReduction="10000"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" sz="2500">
                  <a:solidFill>
                    <a:schemeClr val="dk1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Salifort Motors</a:t>
              </a:r>
              <a:endParaRPr b="1"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600"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35" name="Google Shape;435;p18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1"/>
                  </a:solidFill>
                  <a:latin typeface="PT Sans Narrow"/>
                  <a:ea typeface="PT Sans Narrow"/>
                  <a:cs typeface="PT Sans Narrow"/>
                  <a:sym typeface="PT Sans Narrow"/>
                </a:rPr>
                <a:t>Employee Retention Project 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36" name="Google Shape;436;p18"/>
          <p:cNvSpPr txBox="1"/>
          <p:nvPr/>
        </p:nvSpPr>
        <p:spPr>
          <a:xfrm>
            <a:off x="100575" y="1257300"/>
            <a:ext cx="2883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Salifort Motors seeks to improve employee retention and answer the following question: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What’s likely to make the employee leave the company?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37" name="Google Shape;437;p18"/>
          <p:cNvPicPr preferRelativeResize="0"/>
          <p:nvPr/>
        </p:nvPicPr>
        <p:blipFill rotWithShape="1">
          <a:blip r:embed="rId3">
            <a:alphaModFix/>
          </a:blip>
          <a:srcRect b="0" l="2235" r="2244" t="0"/>
          <a:stretch/>
        </p:blipFill>
        <p:spPr>
          <a:xfrm>
            <a:off x="3145200" y="995300"/>
            <a:ext cx="4426424" cy="2581650"/>
          </a:xfrm>
          <a:prstGeom prst="rect">
            <a:avLst/>
          </a:prstGeom>
          <a:noFill/>
          <a:ln>
            <a:noFill/>
          </a:ln>
        </p:spPr>
      </p:pic>
      <p:sp>
        <p:nvSpPr>
          <p:cNvPr id="438" name="Google Shape;438;p18"/>
          <p:cNvSpPr txBox="1"/>
          <p:nvPr/>
        </p:nvSpPr>
        <p:spPr>
          <a:xfrm>
            <a:off x="100575" y="3295650"/>
            <a:ext cx="28833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1212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Since the variable we are seeking to predict is categorical, the team could build either a logistic regression or a tree-based machine learning model.</a:t>
            </a:r>
            <a:endParaRPr>
              <a:solidFill>
                <a:srgbClr val="212121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12121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1212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The random forest model slightly outperforms the decision tree model.</a:t>
            </a:r>
            <a:endParaRPr>
              <a:solidFill>
                <a:srgbClr val="212121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39" name="Google Shape;439;p18"/>
          <p:cNvPicPr preferRelativeResize="0"/>
          <p:nvPr/>
        </p:nvPicPr>
        <p:blipFill rotWithShape="1">
          <a:blip r:embed="rId4">
            <a:alphaModFix/>
          </a:blip>
          <a:srcRect b="1987" l="0" r="0" t="1997"/>
          <a:stretch/>
        </p:blipFill>
        <p:spPr>
          <a:xfrm>
            <a:off x="3181000" y="4405600"/>
            <a:ext cx="4136999" cy="2248900"/>
          </a:xfrm>
          <a:prstGeom prst="rect">
            <a:avLst/>
          </a:prstGeom>
          <a:noFill/>
          <a:ln>
            <a:noFill/>
          </a:ln>
        </p:spPr>
      </p:pic>
      <p:sp>
        <p:nvSpPr>
          <p:cNvPr id="440" name="Google Shape;440;p18"/>
          <p:cNvSpPr txBox="1"/>
          <p:nvPr/>
        </p:nvSpPr>
        <p:spPr>
          <a:xfrm>
            <a:off x="100575" y="5783025"/>
            <a:ext cx="2883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1212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This model helps predict whether an employee will leave and identify which factors are most influential. These insights can help HR make decisions to improve employee retention.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41" name="Google Shape;441;p18"/>
          <p:cNvSpPr txBox="1"/>
          <p:nvPr/>
        </p:nvSpPr>
        <p:spPr>
          <a:xfrm>
            <a:off x="3257550" y="6698850"/>
            <a:ext cx="4060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In the random forest model above, </a:t>
            </a:r>
            <a:r>
              <a:rPr b="1" i="1" lang="en" sz="1000">
                <a:latin typeface="Google Sans"/>
                <a:ea typeface="Google Sans"/>
                <a:cs typeface="Google Sans"/>
                <a:sym typeface="Google Sans"/>
              </a:rPr>
              <a:t>`last_evaluation`, `tenure`, `number_project`, `overworked`, `salary_low`, </a:t>
            </a: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and</a:t>
            </a:r>
            <a:r>
              <a:rPr b="1" i="1" lang="en" sz="1000">
                <a:latin typeface="Google Sans"/>
                <a:ea typeface="Google Sans"/>
                <a:cs typeface="Google Sans"/>
                <a:sym typeface="Google Sans"/>
              </a:rPr>
              <a:t> `work_accident` </a:t>
            </a:r>
            <a:r>
              <a:rPr b="1" lang="en" sz="1000">
                <a:latin typeface="Google Sans"/>
                <a:ea typeface="Google Sans"/>
                <a:cs typeface="Google Sans"/>
                <a:sym typeface="Google Sans"/>
              </a:rPr>
              <a:t>have the highest importance. These variables are most helpful in predicting the outcome variable,</a:t>
            </a:r>
            <a:r>
              <a:rPr b="1" i="1" lang="en" sz="1000">
                <a:latin typeface="Google Sans"/>
                <a:ea typeface="Google Sans"/>
                <a:cs typeface="Google Sans"/>
                <a:sym typeface="Google Sans"/>
              </a:rPr>
              <a:t> `left`.</a:t>
            </a:r>
            <a:endParaRPr b="1" i="1" sz="1000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42" name="Google Shape;442;p18"/>
          <p:cNvSpPr txBox="1"/>
          <p:nvPr/>
        </p:nvSpPr>
        <p:spPr>
          <a:xfrm>
            <a:off x="3257550" y="3522700"/>
            <a:ext cx="43140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714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000">
                <a:solidFill>
                  <a:srgbClr val="000000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Barplot above shows the most relevant variables: </a:t>
            </a:r>
            <a:r>
              <a:rPr b="1" i="1" lang="en" sz="1000">
                <a:solidFill>
                  <a:srgbClr val="000000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‘last_evaluation’, ‘number_project’,  ‘tenure’ </a:t>
            </a:r>
            <a:r>
              <a:rPr b="1" lang="en" sz="1000">
                <a:solidFill>
                  <a:srgbClr val="000000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and</a:t>
            </a:r>
            <a:r>
              <a:rPr b="1" i="1" lang="en" sz="1000">
                <a:solidFill>
                  <a:srgbClr val="000000"/>
                </a:solidFill>
                <a:highlight>
                  <a:srgbClr val="FFFFFE"/>
                </a:highlight>
                <a:latin typeface="Google Sans"/>
                <a:ea typeface="Google Sans"/>
                <a:cs typeface="Google Sans"/>
                <a:sym typeface="Google Sans"/>
              </a:rPr>
              <a:t> ‘overworked’.</a:t>
            </a:r>
            <a:endParaRPr b="1" i="1" sz="10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43" name="Google Shape;443;p18"/>
          <p:cNvSpPr txBox="1"/>
          <p:nvPr/>
        </p:nvSpPr>
        <p:spPr>
          <a:xfrm>
            <a:off x="100575" y="7770725"/>
            <a:ext cx="7058100" cy="21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212121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rgbClr val="21212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Cap the number of </a:t>
            </a:r>
            <a:r>
              <a:rPr lang="en" sz="1100">
                <a:solidFill>
                  <a:srgbClr val="21212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projects</a:t>
            </a:r>
            <a:r>
              <a:rPr lang="en" sz="1100">
                <a:solidFill>
                  <a:srgbClr val="21212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 that employees can work on.</a:t>
            </a:r>
            <a:endParaRPr sz="1100">
              <a:solidFill>
                <a:srgbClr val="212121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rgbClr val="21212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Consider promoting employees who have been with the company for at least four years, or conduct further investigation about why four-year tenured employees are so dissatisfied.</a:t>
            </a:r>
            <a:endParaRPr sz="1100">
              <a:solidFill>
                <a:srgbClr val="212121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rgbClr val="21212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Either reward employees for working longer hours, or don't require them to do so.</a:t>
            </a:r>
            <a:endParaRPr sz="1100">
              <a:solidFill>
                <a:srgbClr val="212121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rgbClr val="21212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If employees aren't familiar with the company's overtime pay policies, inform them about this. If the expectations around workload and time off aren't explicit, make them clear.</a:t>
            </a:r>
            <a:endParaRPr sz="1100">
              <a:solidFill>
                <a:srgbClr val="212121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rgbClr val="21212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Hold company-wide and within-team discussions to understand and address the company work culture, across the board and in specific contexts.</a:t>
            </a:r>
            <a:endParaRPr sz="1100">
              <a:solidFill>
                <a:srgbClr val="212121"/>
              </a:solidFill>
              <a:highlight>
                <a:srgbClr val="FFFFFF"/>
              </a:highlight>
              <a:latin typeface="Google Sans"/>
              <a:ea typeface="Google Sans"/>
              <a:cs typeface="Google Sans"/>
              <a:sym typeface="Google Sans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100"/>
              <a:buFont typeface="Google Sans"/>
              <a:buChar char="●"/>
            </a:pPr>
            <a:r>
              <a:rPr lang="en" sz="1100">
                <a:solidFill>
                  <a:srgbClr val="212121"/>
                </a:solidFill>
                <a:highlight>
                  <a:srgbClr val="FFFFFF"/>
                </a:highlight>
                <a:latin typeface="Google Sans"/>
                <a:ea typeface="Google Sans"/>
                <a:cs typeface="Google Sans"/>
                <a:sym typeface="Google Sans"/>
              </a:rPr>
              <a:t>High evaluation scores should not be reserved for employees who work 200+ hours per month. Consider a proportionate scale for rewarding employees who contribute more/put in more effort.</a:t>
            </a:r>
            <a:endParaRPr b="1" sz="1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19"/>
          <p:cNvSpPr/>
          <p:nvPr>
            <p:ph idx="2" type="pic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</p:spPr>
      </p:sp>
      <p:sp>
        <p:nvSpPr>
          <p:cNvPr id="449" name="Google Shape;449;p19"/>
          <p:cNvSpPr txBox="1"/>
          <p:nvPr/>
        </p:nvSpPr>
        <p:spPr>
          <a:xfrm>
            <a:off x="4467025" y="80247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50" name="Google Shape;450;p19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51" name="Google Shape;451;p19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52" name="Google Shape;452;p19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20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</p:spPr>
      </p:sp>
      <p:grpSp>
        <p:nvGrpSpPr>
          <p:cNvPr id="458" name="Google Shape;458;p20"/>
          <p:cNvGrpSpPr/>
          <p:nvPr/>
        </p:nvGrpSpPr>
        <p:grpSpPr>
          <a:xfrm>
            <a:off x="404725" y="508525"/>
            <a:ext cx="5190000" cy="771300"/>
            <a:chOff x="188700" y="665125"/>
            <a:chExt cx="5190000" cy="771300"/>
          </a:xfrm>
        </p:grpSpPr>
        <p:sp>
          <p:nvSpPr>
            <p:cNvPr id="459" name="Google Shape;459;p20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60" name="Google Shape;460;p20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1"/>
          <p:cNvSpPr txBox="1"/>
          <p:nvPr/>
        </p:nvSpPr>
        <p:spPr>
          <a:xfrm>
            <a:off x="4467025" y="6764100"/>
            <a:ext cx="30069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6" name="Google Shape;466;p21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</p:spPr>
      </p:sp>
      <p:grpSp>
        <p:nvGrpSpPr>
          <p:cNvPr id="467" name="Google Shape;467;p21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8" name="Google Shape;468;p21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69" name="Google Shape;469;p21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4" name="Google Shape;474;p22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75" name="Google Shape;475;p22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rmAutofit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76" name="Google Shape;476;p22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